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57" r:id="rId4"/>
    <p:sldId id="275" r:id="rId5"/>
    <p:sldId id="259" r:id="rId6"/>
    <p:sldId id="279" r:id="rId7"/>
    <p:sldId id="274" r:id="rId8"/>
    <p:sldId id="269" r:id="rId9"/>
    <p:sldId id="260" r:id="rId10"/>
    <p:sldId id="280" r:id="rId11"/>
    <p:sldId id="261" r:id="rId12"/>
    <p:sldId id="262" r:id="rId13"/>
    <p:sldId id="270" r:id="rId14"/>
    <p:sldId id="264" r:id="rId15"/>
    <p:sldId id="265" r:id="rId16"/>
    <p:sldId id="266" r:id="rId17"/>
    <p:sldId id="267" r:id="rId18"/>
    <p:sldId id="268" r:id="rId19"/>
    <p:sldId id="281" r:id="rId20"/>
    <p:sldId id="282" r:id="rId21"/>
    <p:sldId id="278" r:id="rId22"/>
    <p:sldId id="27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797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0" autoAdjust="0"/>
  </p:normalViewPr>
  <p:slideViewPr>
    <p:cSldViewPr>
      <p:cViewPr varScale="1">
        <p:scale>
          <a:sx n="95" d="100"/>
          <a:sy n="95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EE7DD-CF80-4EDC-AF9F-35A13848E004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CAAC-46D2-48D9-B00D-967DFEE08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78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CAAC-46D2-48D9-B00D-967DFEE08D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28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9CAAC-46D2-48D9-B00D-967DFEE08D2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5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1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43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72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61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0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8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6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47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6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3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8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7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8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88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3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50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96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E9BE-08C6-45AA-9FA2-01301E2128F2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9311-EBCD-4080-9D74-F4F94DE6B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7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2144B-AC63-4ED5-8277-2D924DB4288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2014-11-23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553D7-B900-4550-80B7-E6C8BF4262F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2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pt4web.ru/pedagogika/tekhnologija-razvitie-kriticheskogo-myshlenij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knowledge.allbest.ru/pedagogics/3c0a65635b3bc78a4d53a88421316c27_0.html" TargetMode="External"/><Relationship Id="rId4" Type="http://schemas.openxmlformats.org/officeDocument/2006/relationships/hyperlink" Target="http://nsportal.ru/shkola/obshchepedagogicheskie-tekhnologii/library/2014/02/25/o-formirovanii-tvorcheskogo-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64088" y="4725144"/>
            <a:ext cx="6857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подготовила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учитель начальных классов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МАОУ«СОШ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№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28»г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Балаково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Саратовской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области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Синёва </a:t>
            </a:r>
            <a:r>
              <a:rPr kumimoji="0" lang="ru-RU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Ольга Геннадьевна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49694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i="1" dirty="0" smtClean="0">
                <a:ea typeface="Calibri"/>
                <a:cs typeface="Times New Roman"/>
              </a:rPr>
              <a:t>МЕЖМУНИЦИПАЛЬНАЯ ПАНОРАМА ПЕДАГОГИЧЕСКИХ ИДЕЙ И ИНОВАЦИЙ</a:t>
            </a:r>
            <a:endParaRPr lang="ru-RU" b="1" i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0282" y="1340768"/>
            <a:ext cx="786343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Использование приёмов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ТРКМЧП на уроках </a:t>
            </a:r>
          </a:p>
          <a:p>
            <a:pPr algn="ctr"/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начальной школе </a:t>
            </a:r>
          </a:p>
          <a:p>
            <a:pPr algn="ctr"/>
            <a:r>
              <a:rPr lang="ru-RU" sz="48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условиях внедрения ФГОС</a:t>
            </a:r>
            <a:endParaRPr lang="ru-RU" sz="48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лезнИскоп ориг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6648759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404664"/>
            <a:ext cx="34852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КЛАСТЕР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69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1547664" y="332656"/>
            <a:ext cx="5112568" cy="130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ИНСЕРТ</a:t>
            </a:r>
            <a:endParaRPr kumimoji="0" lang="ru-RU" sz="54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55650" y="1196752"/>
            <a:ext cx="7632700" cy="331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«</a:t>
            </a: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V</a:t>
            </a:r>
            <a:r>
              <a:rPr kumimoji="0" lang="ru-RU" sz="2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» 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информация мне известна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«+» - узнал что-то новое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«--» - противоречит тому, что 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знаю;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</a:t>
            </a: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не </a:t>
            </a: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согласен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666"/>
              </a:buClr>
              <a:buSzPct val="70000"/>
              <a:buFont typeface="Wingdings" pitchFamily="2" charset="2"/>
              <a:buChar char="¡"/>
              <a:tabLst/>
              <a:defRPr/>
            </a:pPr>
            <a:r>
              <a:rPr kumimoji="0" lang="ru-RU" sz="2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«?» -  хочу узнать подробнее</a:t>
            </a:r>
          </a:p>
        </p:txBody>
      </p:sp>
      <p:pic>
        <p:nvPicPr>
          <p:cNvPr id="5122" name="Picture 2" descr="C:\Documents and Settings\Татьяна\Рабочий стол\S7300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4608512" cy="26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21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" y="-468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948" y="33265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Приём «ФИШБОУН»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(«РЫБНАЯ КОСТЬ»)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1066800" y="2579911"/>
            <a:ext cx="1944688" cy="2016125"/>
          </a:xfrm>
          <a:prstGeom prst="chevron">
            <a:avLst>
              <a:gd name="adj" fmla="val 25000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141581" y="3347110"/>
            <a:ext cx="2160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Проблема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23124" y="3480995"/>
            <a:ext cx="3889375" cy="144462"/>
          </a:xfrm>
          <a:prstGeom prst="flowChartTerminator">
            <a:avLst/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6369870" y="3121426"/>
            <a:ext cx="1295400" cy="863600"/>
          </a:xfrm>
          <a:prstGeom prst="chevron">
            <a:avLst>
              <a:gd name="adj" fmla="val 37500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891950" y="2057713"/>
            <a:ext cx="576263" cy="3600450"/>
          </a:xfrm>
          <a:prstGeom prst="moon">
            <a:avLst>
              <a:gd name="adj" fmla="val 50000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292080" y="2051067"/>
            <a:ext cx="576263" cy="3600450"/>
          </a:xfrm>
          <a:prstGeom prst="moon">
            <a:avLst>
              <a:gd name="adj" fmla="val 50000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446019" y="3324394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Вывод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564085" y="2410197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Причина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49825" y="204086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Причина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64086" y="4509120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Факты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006156" y="4144057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</a:rPr>
              <a:t>Факты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615119" y="2828452"/>
            <a:ext cx="287338" cy="287337"/>
          </a:xfrm>
          <a:prstGeom prst="ellipse">
            <a:avLst/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37" y="5733256"/>
            <a:ext cx="10239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0744" y="3682392"/>
            <a:ext cx="1236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(экологическая проблема)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49759" y="2746457"/>
            <a:ext cx="1763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(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браконьерство)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29981" y="2437740"/>
            <a:ext cx="2289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(неумелое орошение)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834656" y="3673272"/>
            <a:ext cx="312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(нужно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беречь зону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пустынь).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8395" y="4924808"/>
            <a:ext cx="2309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(погибают животные,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растения)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112870" y="4509120"/>
            <a:ext cx="1896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(не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хватает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воды)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5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5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ahoma"/>
              </a:rPr>
              <a:t>Таблица </a:t>
            </a:r>
          </a:p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ahoma"/>
              </a:rPr>
              <a:t>«Знаю – Хочу узнать– Узнал»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230483" cy="446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4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3548" y="764704"/>
            <a:ext cx="8136904" cy="14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Таблица 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«толстых» и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«тонких»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вопросов</a:t>
            </a:r>
          </a:p>
        </p:txBody>
      </p:sp>
      <p:graphicFrame>
        <p:nvGraphicFramePr>
          <p:cNvPr id="6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519253"/>
              </p:ext>
            </p:extLst>
          </p:nvPr>
        </p:nvGraphicFramePr>
        <p:xfrm>
          <a:off x="928067" y="2327146"/>
          <a:ext cx="7632848" cy="4665712"/>
        </p:xfrm>
        <a:graphic>
          <a:graphicData uri="http://schemas.openxmlformats.org/drawingml/2006/table">
            <a:tbl>
              <a:tblPr/>
              <a:tblGrid>
                <a:gridCol w="3684547"/>
                <a:gridCol w="3948301"/>
              </a:tblGrid>
              <a:tr h="1008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«тонкие» вопросы</a:t>
                      </a:r>
                      <a:endParaRPr kumimoji="0" lang="ru-RU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>
                          <a:tab pos="457200" algn="l"/>
                        </a:tabLst>
                      </a:pPr>
                      <a:r>
                        <a:rPr kumimoji="0" 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«толстые вопросы»</a:t>
                      </a:r>
                      <a:endParaRPr kumimoji="0" lang="ru-RU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Тонкие вопросы – требуют фактического ответа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Толстые вопросы требуют обстоятельного развернутого ответа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C:\Documents and Settings\Татьяна\Рабочий стол\4805-origina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6078"/>
            <a:ext cx="2232248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07" y="5733256"/>
            <a:ext cx="10239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8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ДеревоПред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6624735" cy="29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34" y="5765734"/>
            <a:ext cx="10239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13" y="476672"/>
            <a:ext cx="316416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24" y="3933055"/>
            <a:ext cx="461486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8"/>
            <a:ext cx="9144000" cy="686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692696"/>
            <a:ext cx="35809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50" normalizeH="0" baseline="0" noProof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</a:rPr>
              <a:t>СИНКВЕЙН</a:t>
            </a:r>
            <a:endParaRPr kumimoji="0" lang="ru-RU" sz="4800" b="1" i="0" u="none" strike="noStrike" kern="0" cap="none" spc="50" normalizeH="0" baseline="0" noProof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1211" y="1514612"/>
            <a:ext cx="785921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Первая строка –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существительное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тема </a:t>
            </a:r>
            <a:r>
              <a:rPr kumimoji="0" 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синквейна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Вторая строка –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два прилагательных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описывающих тему.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Третья строка –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три глагола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: действия, которые производит существительное.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Четвертая строка –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фраза из 4-х слов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, передающая ваше отношение к существительному.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Пятая строка – 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синоним существительного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 или ваши ассоциации к этому слову.</a:t>
            </a:r>
          </a:p>
        </p:txBody>
      </p:sp>
      <p:pic>
        <p:nvPicPr>
          <p:cNvPr id="8194" name="Picture 2" descr="C:\Documents and Settings\Татьяна\Рабочий стол\4805-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1838697" cy="11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17232"/>
            <a:ext cx="10239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9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снег+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70" y="476672"/>
            <a:ext cx="79107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Весна+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25343"/>
            <a:ext cx="6264696" cy="27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601709" cy="2476872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5" y="425309"/>
            <a:ext cx="2880320" cy="266429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99525" y="557130"/>
            <a:ext cx="493204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1.Илья.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2.  Сильный,  мужественный.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3. Ехал, сражался, победил.   </a:t>
            </a:r>
          </a:p>
          <a:p>
            <a:pPr marL="457200" indent="-698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4.Всем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людям радость дарил.                                                    5.  Он -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Герой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!      </a:t>
            </a:r>
            <a:endParaRPr lang="ru-RU" sz="2000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375259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1. Святогор.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2. Могучий, храбрый.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3.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Встретил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, побратался, умер                                                            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4.Обладал волшебной силой.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5. Богатырь.         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1866900" algn="l"/>
              </a:tabLs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01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1345811" y="1245880"/>
            <a:ext cx="7813278" cy="478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помогает ученику конструировать учебный процесс, отражать направления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своего развития, самому определять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конечный результат;</a:t>
            </a:r>
          </a:p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даёт возможность развить и совершенствовать творческий потенциал учащихся;</a:t>
            </a:r>
          </a:p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прекрасная возможность для каждого </a:t>
            </a:r>
          </a:p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учителя совершенствоваться и расти профессионально;</a:t>
            </a:r>
          </a:p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позволяет определить сферу комфортности </a:t>
            </a:r>
          </a:p>
          <a:p>
            <a:pPr>
              <a:lnSpc>
                <a:spcPct val="80000"/>
              </a:lnSpc>
              <a:buClr>
                <a:srgbClr val="F0A22E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для каждого участника образовательного процесса.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5972" y="332656"/>
            <a:ext cx="6282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ТРКМЧП: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6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0735" y="1628507"/>
            <a:ext cx="7602530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u="sng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ТРКМЧП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технология 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азвития критического </a:t>
            </a:r>
          </a:p>
          <a:p>
            <a:pPr algn="ctr"/>
            <a:r>
              <a:rPr lang="ru-RU" sz="5400" b="1" spc="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ышления через 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чтение и письмо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F:\картинки для уроков\4805-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208823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5805264"/>
            <a:ext cx="8712968" cy="671516"/>
          </a:xfrm>
        </p:spPr>
        <p:txBody>
          <a:bodyPr>
            <a:normAutofit fontScale="90000"/>
          </a:bodyPr>
          <a:lstStyle/>
          <a:p>
            <a:r>
              <a:rPr lang="ru-RU" altLang="zh-CN" dirty="0" smtClean="0">
                <a:solidFill>
                  <a:srgbClr val="FFC000"/>
                </a:solidFill>
              </a:rPr>
              <a:t>С НАСТУПАЮЩИМ НОВЫМ ГОДОМ!</a:t>
            </a:r>
            <a:br>
              <a:rPr lang="ru-RU" altLang="zh-CN" dirty="0" smtClean="0">
                <a:solidFill>
                  <a:srgbClr val="FFC000"/>
                </a:solidFill>
              </a:rPr>
            </a:br>
            <a:r>
              <a:rPr lang="ru-RU" altLang="zh-CN" dirty="0" smtClean="0">
                <a:solidFill>
                  <a:srgbClr val="FFC000"/>
                </a:solidFill>
              </a:rPr>
              <a:t>ТВОРЧЕСКИХ УСПЕХОВ!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0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04664"/>
            <a:ext cx="7488832" cy="395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000" b="1" kern="50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SimSu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kern="5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Список </a:t>
            </a:r>
            <a:r>
              <a:rPr lang="ru-RU" sz="2400" b="1" kern="5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литературы</a:t>
            </a:r>
            <a:r>
              <a:rPr lang="ru-RU" sz="2400" b="1" kern="5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SimSun"/>
                <a:cs typeface="Times New Roman"/>
              </a:rPr>
              <a:t>:</a:t>
            </a:r>
            <a:r>
              <a:rPr lang="ru-RU" b="1" kern="50" dirty="0">
                <a:latin typeface="Times New Roman"/>
                <a:ea typeface="SimSu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solidFill>
                  <a:srgbClr val="231F20"/>
                </a:solidFill>
                <a:latin typeface="Times New Roman"/>
                <a:ea typeface="SimSun"/>
                <a:cs typeface="Times New Roman"/>
              </a:rPr>
              <a:t>1. </a:t>
            </a:r>
            <a:r>
              <a:rPr lang="ru-RU" kern="50" dirty="0" err="1">
                <a:solidFill>
                  <a:srgbClr val="231F2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Бустром</a:t>
            </a:r>
            <a:r>
              <a:rPr lang="ru-RU" kern="50" dirty="0">
                <a:solidFill>
                  <a:srgbClr val="231F2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 Р. Развитие творческого и критического мышления.  СПб: Издательство «Альянс «Дельта», 2003. - 134 с.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Times New Roman" pitchFamily="18" charset="0"/>
                <a:ea typeface="SimSun"/>
                <a:cs typeface="Times New Roman" pitchFamily="18" charset="0"/>
              </a:rPr>
              <a:t>2. </a:t>
            </a:r>
            <a:r>
              <a:rPr lang="ru-RU" kern="50" dirty="0" err="1">
                <a:latin typeface="Times New Roman" pitchFamily="18" charset="0"/>
                <a:ea typeface="SimSun"/>
                <a:cs typeface="Times New Roman" pitchFamily="18" charset="0"/>
              </a:rPr>
              <a:t>Загашеев</a:t>
            </a:r>
            <a:r>
              <a:rPr lang="ru-RU" kern="50" dirty="0">
                <a:latin typeface="Times New Roman" pitchFamily="18" charset="0"/>
                <a:ea typeface="SimSun"/>
                <a:cs typeface="Times New Roman" pitchFamily="18" charset="0"/>
              </a:rPr>
              <a:t> И.О., Заир-Бек С.И., </a:t>
            </a:r>
            <a:r>
              <a:rPr lang="ru-RU" kern="50" dirty="0" err="1">
                <a:latin typeface="Times New Roman" pitchFamily="18" charset="0"/>
                <a:ea typeface="SimSun"/>
                <a:cs typeface="Times New Roman" pitchFamily="18" charset="0"/>
              </a:rPr>
              <a:t>Муштавинская</a:t>
            </a:r>
            <a:r>
              <a:rPr lang="ru-RU" kern="50" dirty="0">
                <a:latin typeface="Times New Roman" pitchFamily="18" charset="0"/>
                <a:ea typeface="SimSun"/>
                <a:cs typeface="Times New Roman" pitchFamily="18" charset="0"/>
              </a:rPr>
              <a:t> И.В. Учим детей мыслить критически. - СПб., 2003. - 192 с.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kern="50" dirty="0">
                <a:latin typeface="Times New Roman" pitchFamily="18" charset="0"/>
                <a:ea typeface="SimSun"/>
                <a:cs typeface="Times New Roman" pitchFamily="18" charset="0"/>
              </a:rPr>
              <a:t>3. Заир-Бек С.И., </a:t>
            </a:r>
            <a:r>
              <a:rPr lang="ru-RU" kern="50" dirty="0" err="1">
                <a:latin typeface="Times New Roman" pitchFamily="18" charset="0"/>
                <a:ea typeface="SimSun"/>
                <a:cs typeface="Times New Roman" pitchFamily="18" charset="0"/>
              </a:rPr>
              <a:t>Муштавинская</a:t>
            </a:r>
            <a:r>
              <a:rPr lang="ru-RU" kern="50" dirty="0">
                <a:latin typeface="Times New Roman" pitchFamily="18" charset="0"/>
                <a:ea typeface="SimSun"/>
                <a:cs typeface="Times New Roman" pitchFamily="18" charset="0"/>
              </a:rPr>
              <a:t> И.В. Развитие критического мышления на уроке. М.: Просвещение, 2004. - 175 </a:t>
            </a:r>
            <a:r>
              <a:rPr lang="ru-RU" kern="50" dirty="0" smtClean="0">
                <a:latin typeface="Times New Roman" pitchFamily="18" charset="0"/>
                <a:ea typeface="SimSun"/>
                <a:cs typeface="Times New Roman" pitchFamily="18" charset="0"/>
              </a:rPr>
              <a:t>с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                              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Интернет-ресурсы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b="1" dirty="0">
              <a:solidFill>
                <a:schemeClr val="accent6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350717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hlinkClick r:id="rId3"/>
              </a:rPr>
              <a:t>1.http://ppt4web.ru/</a:t>
            </a:r>
            <a:r>
              <a:rPr lang="ru-RU" sz="2000" u="sng" dirty="0" err="1">
                <a:hlinkClick r:id="rId3"/>
              </a:rPr>
              <a:t>pedagogika</a:t>
            </a:r>
            <a:r>
              <a:rPr lang="ru-RU" sz="2000" u="sng" dirty="0">
                <a:hlinkClick r:id="rId3"/>
              </a:rPr>
              <a:t>/tekhnologija-razvitie-kriticheskogo-myshlenija.html</a:t>
            </a:r>
            <a:endParaRPr lang="ru-RU" sz="2000" dirty="0"/>
          </a:p>
          <a:p>
            <a:r>
              <a:rPr lang="ru-RU" sz="2000" u="sng" dirty="0">
                <a:solidFill>
                  <a:srgbClr val="0070C0"/>
                </a:solidFill>
              </a:rPr>
              <a:t>2.</a:t>
            </a:r>
            <a:r>
              <a:rPr lang="ru-RU" sz="2000" u="sng" dirty="0">
                <a:hlinkClick r:id="rId4"/>
              </a:rPr>
              <a:t>http://nsportal.ru/</a:t>
            </a:r>
            <a:r>
              <a:rPr lang="ru-RU" sz="2000" u="sng" dirty="0" err="1">
                <a:hlinkClick r:id="rId4"/>
              </a:rPr>
              <a:t>shkola</a:t>
            </a:r>
            <a:r>
              <a:rPr lang="ru-RU" sz="2000" u="sng" dirty="0">
                <a:hlinkClick r:id="rId4"/>
              </a:rPr>
              <a:t>/</a:t>
            </a:r>
            <a:r>
              <a:rPr lang="ru-RU" sz="2000" u="sng" dirty="0" err="1">
                <a:hlinkClick r:id="rId4"/>
              </a:rPr>
              <a:t>obshchepedagogicheskie-tekhnologii</a:t>
            </a:r>
            <a:r>
              <a:rPr lang="ru-RU" sz="2000" u="sng" dirty="0">
                <a:hlinkClick r:id="rId4"/>
              </a:rPr>
              <a:t>/</a:t>
            </a:r>
            <a:r>
              <a:rPr lang="ru-RU" sz="2000" u="sng" dirty="0" err="1">
                <a:hlinkClick r:id="rId4"/>
              </a:rPr>
              <a:t>library</a:t>
            </a:r>
            <a:r>
              <a:rPr lang="ru-RU" sz="2000" u="sng" dirty="0">
                <a:hlinkClick r:id="rId4"/>
              </a:rPr>
              <a:t>/2014/02/25/o-</a:t>
            </a:r>
            <a:r>
              <a:rPr lang="ru-RU" sz="2000" u="sng" dirty="0" err="1">
                <a:hlinkClick r:id="rId4"/>
              </a:rPr>
              <a:t>formirovanii</a:t>
            </a:r>
            <a:r>
              <a:rPr lang="ru-RU" sz="2000" u="sng" dirty="0">
                <a:hlinkClick r:id="rId4"/>
              </a:rPr>
              <a:t>-</a:t>
            </a:r>
            <a:r>
              <a:rPr lang="ru-RU" sz="2000" u="sng" dirty="0" err="1">
                <a:hlinkClick r:id="rId4"/>
              </a:rPr>
              <a:t>tvorcheskogo</a:t>
            </a:r>
            <a:r>
              <a:rPr lang="ru-RU" sz="2000" u="sng" dirty="0">
                <a:hlinkClick r:id="rId4"/>
              </a:rPr>
              <a:t>-i</a:t>
            </a:r>
            <a:endParaRPr lang="ru-RU" sz="2000" dirty="0"/>
          </a:p>
          <a:p>
            <a:r>
              <a:rPr lang="ru-RU" sz="2000" u="sng" dirty="0">
                <a:solidFill>
                  <a:srgbClr val="0070C0"/>
                </a:solidFill>
              </a:rPr>
              <a:t>3.</a:t>
            </a:r>
            <a:r>
              <a:rPr lang="ru-RU" sz="2000" u="sng" dirty="0">
                <a:hlinkClick r:id="rId5"/>
              </a:rPr>
              <a:t>http://</a:t>
            </a:r>
            <a:r>
              <a:rPr lang="ru-RU" sz="2000" u="sng" dirty="0" smtClean="0">
                <a:hlinkClick r:id="rId5"/>
              </a:rPr>
              <a:t>knowledge.allbest.ru/</a:t>
            </a:r>
            <a:r>
              <a:rPr lang="ru-RU" sz="2000" u="sng" dirty="0" err="1" smtClean="0">
                <a:hlinkClick r:id="rId5"/>
              </a:rPr>
              <a:t>pedagogics</a:t>
            </a:r>
            <a:r>
              <a:rPr lang="ru-RU" sz="2000" u="sng" dirty="0" smtClean="0">
                <a:hlinkClick r:id="rId5"/>
              </a:rPr>
              <a:t>/3c0a65635b3bc78a4d53a88421316c27_0.html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1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3" y="-484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764704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30303"/>
                </a:solidFill>
                <a:latin typeface="Verdana"/>
              </a:rPr>
              <a:t>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</a:rPr>
              <a:t>"Критическое мышление"</a:t>
            </a:r>
            <a:r>
              <a:rPr lang="ru-RU" sz="3200" b="1" dirty="0">
                <a:solidFill>
                  <a:srgbClr val="030303"/>
                </a:solidFill>
                <a:latin typeface="Verdana" pitchFamily="34" charset="0"/>
              </a:rPr>
              <a:t> </a:t>
            </a:r>
            <a:r>
              <a:rPr lang="ru-RU" sz="3200" b="1" dirty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- это технология, которая </a:t>
            </a:r>
            <a:r>
              <a:rPr lang="ru-RU" sz="32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3200" b="1" dirty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освоение нового способа познания.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492896"/>
            <a:ext cx="7200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Vrinda" pitchFamily="2" charset="0"/>
              </a:rPr>
              <a:t>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Verdana" pitchFamily="34" charset="0"/>
                <a:cs typeface="Vrinda" pitchFamily="2" charset="0"/>
              </a:rPr>
              <a:t>сновная цель </a:t>
            </a:r>
            <a:r>
              <a:rPr lang="ru-RU" sz="3200" b="1" dirty="0" smtClean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3200" b="1" dirty="0">
                <a:solidFill>
                  <a:srgbClr val="030303"/>
                </a:solidFill>
                <a:latin typeface="Times New Roman" pitchFamily="18" charset="0"/>
                <a:cs typeface="Times New Roman" pitchFamily="18" charset="0"/>
              </a:rPr>
              <a:t>развития критического мышления - научить ребёнка самостоятельно мыслить, структурировать и передавать информацию, чтобы другие узнали о том, что нового он открыл для себя.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8" cy="262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solidFill>
                  <a:srgbClr val="673105"/>
                </a:solidFill>
                <a:latin typeface="Arial"/>
                <a:ea typeface="Calibri"/>
                <a:cs typeface="Times New Roman"/>
              </a:rPr>
              <a:t>«</a:t>
            </a:r>
            <a:r>
              <a:rPr lang="ru-RU" sz="3200" b="1" dirty="0">
                <a:solidFill>
                  <a:srgbClr val="673105"/>
                </a:solidFill>
                <a:latin typeface="Arial"/>
                <a:ea typeface="Calibri"/>
                <a:cs typeface="Times New Roman"/>
              </a:rPr>
              <a:t>Скажи мне – я забуду, покажи мне – я запомню, вовлеки меня – я пойму</a:t>
            </a:r>
            <a:r>
              <a:rPr lang="ru-RU" sz="3200" b="1" dirty="0" smtClean="0">
                <a:solidFill>
                  <a:srgbClr val="673105"/>
                </a:solidFill>
                <a:latin typeface="Arial"/>
                <a:ea typeface="Calibri"/>
                <a:cs typeface="Times New Roman"/>
              </a:rPr>
              <a:t>».</a:t>
            </a:r>
            <a:endParaRPr lang="ru-RU" sz="3200" b="1" dirty="0">
              <a:solidFill>
                <a:srgbClr val="673105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673105"/>
                </a:solidFill>
                <a:latin typeface="Arial"/>
                <a:ea typeface="Calibri"/>
                <a:cs typeface="Times New Roman"/>
              </a:rPr>
              <a:t>                          </a:t>
            </a:r>
            <a:r>
              <a:rPr lang="ru-RU" b="1" dirty="0" smtClean="0">
                <a:solidFill>
                  <a:srgbClr val="673105"/>
                </a:solidFill>
                <a:latin typeface="Arial"/>
                <a:ea typeface="Calibri"/>
                <a:cs typeface="Times New Roman"/>
              </a:rPr>
              <a:t>китайская пословица</a:t>
            </a:r>
            <a:endParaRPr lang="ru-RU" b="1" dirty="0">
              <a:solidFill>
                <a:srgbClr val="673105"/>
              </a:solidFill>
              <a:ea typeface="Calibri"/>
              <a:cs typeface="Times New Roman"/>
            </a:endParaRPr>
          </a:p>
        </p:txBody>
      </p:sp>
      <p:pic>
        <p:nvPicPr>
          <p:cNvPr id="3075" name="Picture 3" descr="C:\Documents and Settings\Татьяна\Рабочий стол\S7307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51125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270556" y="883906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«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Только сражаясь с конкретной проблемой, отыскивая собственный выход из сложившейся ситуации, ученик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действительно думает. Фокусирование на проблемах стимулирует природную любознательность учеников и побуждает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их к критическому мышлению»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5409868"/>
            <a:ext cx="2927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Джон </a:t>
            </a:r>
            <a:r>
              <a:rPr lang="ru-RU" sz="3600" b="1" cap="all" dirty="0" err="1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Дьюи</a:t>
            </a:r>
            <a:r>
              <a:rPr lang="ru-RU" sz="3600" b="1" cap="all" dirty="0">
                <a:solidFill>
                  <a:srgbClr val="C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F:\картинки для уроков\4805-origina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68" y="226853"/>
            <a:ext cx="1765836" cy="89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11560" y="548680"/>
            <a:ext cx="777240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Основа ТРКМ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 –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7386" y="1916832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s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трехфазная структура урока: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115616" y="3143143"/>
            <a:ext cx="2592387" cy="720725"/>
          </a:xfrm>
          <a:prstGeom prst="roundRect">
            <a:avLst>
              <a:gd name="adj" fmla="val 16667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вызов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491880" y="4365104"/>
            <a:ext cx="2592388" cy="720725"/>
          </a:xfrm>
          <a:prstGeom prst="roundRect">
            <a:avLst>
              <a:gd name="adj" fmla="val 16667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осмысление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5580112" y="5345931"/>
            <a:ext cx="2592388" cy="792162"/>
          </a:xfrm>
          <a:prstGeom prst="roundRect">
            <a:avLst>
              <a:gd name="adj" fmla="val 16667"/>
            </a:avLst>
          </a:prstGeom>
          <a:solidFill>
            <a:srgbClr val="DFD6C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4649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4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9231" y="2254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Методические приёмы ТРКМЧП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547664" y="980728"/>
            <a:ext cx="957706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«Кластер»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«Дерево предсказаний»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«Толстые и тонкие вопросы»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Инсерт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«Дневники и бортовые журналы»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«Лови ошибку!»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«Решение творческих учебных задач»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«Верите ли вы»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«Корзина идей»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Таблицы «З-Х-У», «Н-С-О»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Синквейн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 и т.д.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9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5" y="-37404"/>
            <a:ext cx="9179459" cy="68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332656"/>
            <a:ext cx="3456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КЛАСТЕР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899592" y="1504712"/>
            <a:ext cx="3231434" cy="2376263"/>
            <a:chOff x="839" y="2160"/>
            <a:chExt cx="1587" cy="1043"/>
          </a:xfrm>
        </p:grpSpPr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839" y="2205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4" name="Oval 30"/>
            <p:cNvSpPr>
              <a:spLocks noChangeArrowheads="1"/>
            </p:cNvSpPr>
            <p:nvPr/>
          </p:nvSpPr>
          <p:spPr bwMode="auto">
            <a:xfrm>
              <a:off x="1474" y="2296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5" name="Oval 31"/>
            <p:cNvSpPr>
              <a:spLocks noChangeArrowheads="1"/>
            </p:cNvSpPr>
            <p:nvPr/>
          </p:nvSpPr>
          <p:spPr bwMode="auto">
            <a:xfrm>
              <a:off x="2018" y="2160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6" name="Oval 32"/>
            <p:cNvSpPr>
              <a:spLocks noChangeArrowheads="1"/>
            </p:cNvSpPr>
            <p:nvPr/>
          </p:nvSpPr>
          <p:spPr bwMode="auto">
            <a:xfrm>
              <a:off x="930" y="2750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33"/>
            <p:cNvSpPr>
              <a:spLocks noChangeArrowheads="1"/>
            </p:cNvSpPr>
            <p:nvPr/>
          </p:nvSpPr>
          <p:spPr bwMode="auto">
            <a:xfrm>
              <a:off x="1610" y="2840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8" name="Oval 34"/>
            <p:cNvSpPr>
              <a:spLocks noChangeArrowheads="1"/>
            </p:cNvSpPr>
            <p:nvPr/>
          </p:nvSpPr>
          <p:spPr bwMode="auto">
            <a:xfrm>
              <a:off x="2018" y="2568"/>
              <a:ext cx="408" cy="363"/>
            </a:xfrm>
            <a:prstGeom prst="ellipse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9" name="Line 35"/>
            <p:cNvSpPr>
              <a:spLocks noChangeShapeType="1"/>
            </p:cNvSpPr>
            <p:nvPr/>
          </p:nvSpPr>
          <p:spPr bwMode="auto">
            <a:xfrm>
              <a:off x="1066" y="2568"/>
              <a:ext cx="45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0" name="Line 36"/>
            <p:cNvSpPr>
              <a:spLocks noChangeShapeType="1"/>
            </p:cNvSpPr>
            <p:nvPr/>
          </p:nvSpPr>
          <p:spPr bwMode="auto">
            <a:xfrm>
              <a:off x="1247" y="2387"/>
              <a:ext cx="2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1" name="Line 37"/>
            <p:cNvSpPr>
              <a:spLocks noChangeShapeType="1"/>
            </p:cNvSpPr>
            <p:nvPr/>
          </p:nvSpPr>
          <p:spPr bwMode="auto">
            <a:xfrm flipV="1">
              <a:off x="1882" y="2387"/>
              <a:ext cx="136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auto">
            <a:xfrm>
              <a:off x="1882" y="2568"/>
              <a:ext cx="182" cy="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3" name="Line 39"/>
            <p:cNvSpPr>
              <a:spLocks noChangeShapeType="1"/>
            </p:cNvSpPr>
            <p:nvPr/>
          </p:nvSpPr>
          <p:spPr bwMode="auto">
            <a:xfrm>
              <a:off x="1746" y="2659"/>
              <a:ext cx="45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2530344" y="5157192"/>
            <a:ext cx="5832475" cy="1296989"/>
            <a:chOff x="1927" y="3158"/>
            <a:chExt cx="3674" cy="817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4241" y="3158"/>
              <a:ext cx="816" cy="22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42"/>
            <p:cNvSpPr>
              <a:spLocks noChangeArrowheads="1"/>
            </p:cNvSpPr>
            <p:nvPr/>
          </p:nvSpPr>
          <p:spPr bwMode="auto">
            <a:xfrm>
              <a:off x="2699" y="3158"/>
              <a:ext cx="816" cy="22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43"/>
            <p:cNvSpPr>
              <a:spLocks noChangeArrowheads="1"/>
            </p:cNvSpPr>
            <p:nvPr/>
          </p:nvSpPr>
          <p:spPr bwMode="auto">
            <a:xfrm>
              <a:off x="4785" y="3566"/>
              <a:ext cx="816" cy="22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44"/>
            <p:cNvSpPr>
              <a:spLocks noChangeArrowheads="1"/>
            </p:cNvSpPr>
            <p:nvPr/>
          </p:nvSpPr>
          <p:spPr bwMode="auto">
            <a:xfrm>
              <a:off x="3696" y="3566"/>
              <a:ext cx="816" cy="22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45"/>
            <p:cNvSpPr>
              <a:spLocks noChangeArrowheads="1"/>
            </p:cNvSpPr>
            <p:nvPr/>
          </p:nvSpPr>
          <p:spPr bwMode="auto">
            <a:xfrm>
              <a:off x="1927" y="3748"/>
              <a:ext cx="816" cy="227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 flipH="1">
              <a:off x="4195" y="3385"/>
              <a:ext cx="409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4785" y="3385"/>
              <a:ext cx="318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2381" y="3385"/>
              <a:ext cx="635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Verdana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33" name="Rectangle 40"/>
          <p:cNvSpPr>
            <a:spLocks noChangeArrowheads="1"/>
          </p:cNvSpPr>
          <p:nvPr/>
        </p:nvSpPr>
        <p:spPr bwMode="auto">
          <a:xfrm>
            <a:off x="5282738" y="4221088"/>
            <a:ext cx="1295400" cy="360362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" name="Line 46"/>
          <p:cNvSpPr>
            <a:spLocks noChangeShapeType="1"/>
          </p:cNvSpPr>
          <p:nvPr/>
        </p:nvSpPr>
        <p:spPr bwMode="auto">
          <a:xfrm flipH="1">
            <a:off x="4642391" y="4629212"/>
            <a:ext cx="865174" cy="5279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6130794" y="4595771"/>
            <a:ext cx="882934" cy="554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" name="Picture 2" descr="C:\Documents and Settings\Татьяна\Рабочий стол\S73005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90" y="1340769"/>
            <a:ext cx="3720429" cy="25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Татьяна\Рабочий стол\1192538-4f1ceef6bb718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2090"/>
            <a:ext cx="9179459" cy="689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5" y="280136"/>
            <a:ext cx="3456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КЛАСТЕР </a:t>
            </a:r>
            <a:endParaRPr lang="ru-RU" sz="54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1763688" y="1178267"/>
            <a:ext cx="5760639" cy="914400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ysClr val="windowText" lastClr="000000"/>
                </a:solidFill>
              </a:rPr>
              <a:t>Имя существительное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657634" y="2543246"/>
            <a:ext cx="2232248" cy="989940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Вопросы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ysClr val="windowText" lastClr="000000"/>
                </a:solidFill>
              </a:rPr>
              <a:t>Кто?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Что?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6192179" y="2543246"/>
            <a:ext cx="2664296" cy="1246152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предложении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является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ysClr val="windowText" lastClr="000000"/>
                </a:solidFill>
              </a:rPr>
              <a:t>п</a:t>
            </a:r>
            <a:r>
              <a:rPr lang="ru-RU" dirty="0" smtClean="0">
                <a:solidFill>
                  <a:sysClr val="windowText" lastClr="000000"/>
                </a:solidFill>
              </a:rPr>
              <a:t>одлежащим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3383867" y="3157054"/>
            <a:ext cx="2520280" cy="1327300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Часть речи</a:t>
            </a:r>
          </a:p>
        </p:txBody>
      </p:sp>
      <p:sp>
        <p:nvSpPr>
          <p:cNvPr id="40" name="Oval 18"/>
          <p:cNvSpPr>
            <a:spLocks noChangeArrowheads="1"/>
          </p:cNvSpPr>
          <p:nvPr/>
        </p:nvSpPr>
        <p:spPr bwMode="auto">
          <a:xfrm>
            <a:off x="1331640" y="4036219"/>
            <a:ext cx="2214563" cy="914400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Изменяется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 </a:t>
            </a:r>
            <a:r>
              <a:rPr lang="ru-RU" dirty="0" smtClean="0">
                <a:solidFill>
                  <a:sysClr val="windowText" lastClr="000000"/>
                </a:solidFill>
              </a:rPr>
              <a:t>родам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6088410" y="4036219"/>
            <a:ext cx="2286000" cy="1214437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Изменяется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 числам</a:t>
            </a: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3276153" y="5445224"/>
            <a:ext cx="2879725" cy="914400"/>
          </a:xfrm>
          <a:prstGeom prst="ellipse">
            <a:avLst/>
          </a:prstGeom>
          <a:solidFill>
            <a:srgbClr val="F0A22E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Обозначает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название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предмета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>
            <a:off x="1934890" y="1987332"/>
            <a:ext cx="1008062" cy="50323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2627782" y="2092667"/>
            <a:ext cx="1224137" cy="194355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 flipH="1">
            <a:off x="4579342" y="4484354"/>
            <a:ext cx="0" cy="88886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Line 33"/>
          <p:cNvSpPr>
            <a:spLocks noChangeShapeType="1"/>
          </p:cNvSpPr>
          <p:nvPr/>
        </p:nvSpPr>
        <p:spPr bwMode="auto">
          <a:xfrm flipH="1">
            <a:off x="4644006" y="2116552"/>
            <a:ext cx="0" cy="1040502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>
            <a:off x="6444208" y="1987332"/>
            <a:ext cx="778822" cy="555914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" name="Line 35"/>
          <p:cNvSpPr>
            <a:spLocks noChangeShapeType="1"/>
          </p:cNvSpPr>
          <p:nvPr/>
        </p:nvSpPr>
        <p:spPr bwMode="auto">
          <a:xfrm>
            <a:off x="5724128" y="2092667"/>
            <a:ext cx="825000" cy="221113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507</Words>
  <Application>Microsoft Office PowerPoint</Application>
  <PresentationFormat>Экран (4:3)</PresentationFormat>
  <Paragraphs>126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НАСТУПАЮЩИМ НОВЫМ ГОДОМ! ТВОРЧЕСКИХ УСПЕХОВ!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27</cp:revision>
  <dcterms:created xsi:type="dcterms:W3CDTF">2014-11-20T13:17:28Z</dcterms:created>
  <dcterms:modified xsi:type="dcterms:W3CDTF">2014-11-23T16:04:23Z</dcterms:modified>
</cp:coreProperties>
</file>